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sldIdLst>
    <p:sldId id="256" r:id="rId2"/>
    <p:sldId id="271" r:id="rId3"/>
    <p:sldId id="257" r:id="rId4"/>
    <p:sldId id="289" r:id="rId5"/>
    <p:sldId id="276" r:id="rId6"/>
    <p:sldId id="285" r:id="rId7"/>
    <p:sldId id="290" r:id="rId8"/>
    <p:sldId id="264" r:id="rId9"/>
    <p:sldId id="288" r:id="rId10"/>
    <p:sldId id="291" r:id="rId11"/>
    <p:sldId id="292" r:id="rId12"/>
    <p:sldId id="293" r:id="rId13"/>
    <p:sldId id="267" r:id="rId14"/>
    <p:sldId id="295" r:id="rId15"/>
    <p:sldId id="296" r:id="rId16"/>
    <p:sldId id="29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2731"/>
    <a:srgbClr val="16626D"/>
    <a:srgbClr val="74E8E5"/>
    <a:srgbClr val="F7F5E1"/>
    <a:srgbClr val="ECE8A3"/>
    <a:srgbClr val="7EB2E9"/>
    <a:srgbClr val="9BEAE7"/>
    <a:srgbClr val="FFC8A7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08"/>
    <p:restoredTop sz="94683"/>
  </p:normalViewPr>
  <p:slideViewPr>
    <p:cSldViewPr>
      <p:cViewPr varScale="1">
        <p:scale>
          <a:sx n="139" d="100"/>
          <a:sy n="139" d="100"/>
        </p:scale>
        <p:origin x="1024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8B6-49CD-4494-AFC2-FA4F60526835}" type="datetimeFigureOut">
              <a:rPr lang="ru-RU" smtClean="0"/>
              <a:t>15.12.2020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E56E2-CFC8-4D7D-9D76-BAFF7252B1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2080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8B6-49CD-4494-AFC2-FA4F60526835}" type="datetimeFigureOut">
              <a:rPr lang="ru-RU" smtClean="0"/>
              <a:t>15.12.2020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E56E2-CFC8-4D7D-9D76-BAFF7252B1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7324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8B6-49CD-4494-AFC2-FA4F60526835}" type="datetimeFigureOut">
              <a:rPr lang="ru-RU" smtClean="0"/>
              <a:t>15.12.2020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E56E2-CFC8-4D7D-9D76-BAFF7252B1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229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8B6-49CD-4494-AFC2-FA4F60526835}" type="datetimeFigureOut">
              <a:rPr lang="ru-RU" smtClean="0"/>
              <a:t>15.12.2020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E56E2-CFC8-4D7D-9D76-BAFF7252B19D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12800" y="1600200"/>
            <a:ext cx="10566400" cy="4114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638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8B6-49CD-4494-AFC2-FA4F60526835}" type="datetimeFigureOut">
              <a:rPr lang="ru-RU" smtClean="0"/>
              <a:t>15.12.2020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E56E2-CFC8-4D7D-9D76-BAFF7252B1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6332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8B6-49CD-4494-AFC2-FA4F60526835}" type="datetimeFigureOut">
              <a:rPr lang="ru-RU" smtClean="0"/>
              <a:t>15.12.2020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E56E2-CFC8-4D7D-9D76-BAFF7252B1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2985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8B6-49CD-4494-AFC2-FA4F60526835}" type="datetimeFigureOut">
              <a:rPr lang="ru-RU" smtClean="0"/>
              <a:t>15.12.2020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E56E2-CFC8-4D7D-9D76-BAFF7252B1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1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8B6-49CD-4494-AFC2-FA4F60526835}" type="datetimeFigureOut">
              <a:rPr lang="ru-RU" smtClean="0"/>
              <a:t>15.12.2020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E56E2-CFC8-4D7D-9D76-BAFF7252B1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7422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8B6-49CD-4494-AFC2-FA4F60526835}" type="datetimeFigureOut">
              <a:rPr lang="ru-RU" smtClean="0"/>
              <a:t>15.12.2020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E56E2-CFC8-4D7D-9D76-BAFF7252B1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6136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8B6-49CD-4494-AFC2-FA4F60526835}" type="datetimeFigureOut">
              <a:rPr lang="ru-RU" smtClean="0"/>
              <a:t>15.12.2020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E56E2-CFC8-4D7D-9D76-BAFF7252B1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5496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8B6-49CD-4494-AFC2-FA4F60526835}" type="datetimeFigureOut">
              <a:rPr lang="ru-RU" smtClean="0"/>
              <a:t>15.12.2020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E56E2-CFC8-4D7D-9D76-BAFF7252B1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8960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8B6-49CD-4494-AFC2-FA4F60526835}" type="datetimeFigureOut">
              <a:rPr lang="ru-RU" smtClean="0"/>
              <a:t>15.12.2020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E56E2-CFC8-4D7D-9D76-BAFF7252B1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2039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1F8B6-49CD-4494-AFC2-FA4F60526835}" type="datetimeFigureOut">
              <a:rPr lang="ru-RU" smtClean="0"/>
              <a:t>15.12.2020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DE56E2-CFC8-4D7D-9D76-BAFF7252B1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5093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janzen.albert@gmail.com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6463A17-1DB4-DD4F-8666-13E1BB14B9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99" b="-1"/>
          <a:stretch/>
        </p:blipFill>
        <p:spPr>
          <a:xfrm>
            <a:off x="-114300" y="-160035"/>
            <a:ext cx="12420600" cy="7086600"/>
          </a:xfrm>
          <a:prstGeom prst="rect">
            <a:avLst/>
          </a:prstGeom>
        </p:spPr>
      </p:pic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97D62291-24D6-D74F-B6AE-26EC881142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60" t="28440" r="787" b="39889"/>
          <a:stretch/>
        </p:blipFill>
        <p:spPr>
          <a:xfrm>
            <a:off x="838200" y="6324600"/>
            <a:ext cx="2286000" cy="46410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C388153-0386-2641-83C0-6AF9771878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354" t="29794" r="76470" b="25425"/>
          <a:stretch/>
        </p:blipFill>
        <p:spPr>
          <a:xfrm>
            <a:off x="152400" y="6223947"/>
            <a:ext cx="685800" cy="66540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410200" y="1555232"/>
            <a:ext cx="6896100" cy="28538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DE" sz="5400" dirty="0">
                <a:solidFill>
                  <a:srgbClr val="FFC8A7"/>
                </a:solidFill>
                <a:latin typeface="Eurostile" panose="020B0504020202050204" pitchFamily="34" charset="77"/>
                <a:ea typeface="Cambria Math" panose="02040503050406030204" pitchFamily="18" charset="0"/>
                <a:cs typeface="Futura Medium" panose="020B0602020204020303" pitchFamily="34" charset="-79"/>
              </a:rPr>
              <a:t>MISOPHONIA FILTER</a:t>
            </a:r>
            <a:endParaRPr lang="ru-RU" sz="5400" dirty="0">
              <a:solidFill>
                <a:srgbClr val="FFC8A7"/>
              </a:solidFill>
              <a:ea typeface="Cambria Math" panose="02040503050406030204" pitchFamily="18" charset="0"/>
              <a:cs typeface="Futura Medium" panose="020B0602020204020303" pitchFamily="34" charset="-79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638925" y="4493569"/>
            <a:ext cx="5314950" cy="3693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Eurostile" panose="020B0504020202050204" pitchFamily="34" charset="77"/>
              </a:rPr>
              <a:t>    Albert Janzen &amp; </a:t>
            </a:r>
            <a:r>
              <a:rPr lang="en-GB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Eurostile" panose="020B0504020202050204" pitchFamily="34" charset="77"/>
              </a:rPr>
              <a:t>Anvar</a:t>
            </a:r>
            <a:r>
              <a:rPr lang="en-GB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Eurostile" panose="020B0504020202050204" pitchFamily="34" charset="77"/>
              </a:rPr>
              <a:t> </a:t>
            </a:r>
            <a:r>
              <a:rPr lang="en-GB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Eurostile" panose="020B0504020202050204" pitchFamily="34" charset="77"/>
              </a:rPr>
              <a:t>Khujakulov</a:t>
            </a:r>
            <a:r>
              <a:rPr lang="en-GB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Eurostile" panose="020B0504020202050204" pitchFamily="34" charset="77"/>
              </a:rPr>
              <a:t> &amp; Axel </a:t>
            </a:r>
            <a:r>
              <a:rPr lang="en-GB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Eurostile" panose="020B0504020202050204" pitchFamily="34" charset="77"/>
              </a:rPr>
              <a:t>Nordfeldt</a:t>
            </a:r>
            <a:endParaRPr lang="ru-RU" sz="1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6934200" y="6324600"/>
            <a:ext cx="37338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 spc="3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800" b="1">
              <a:solidFill>
                <a:srgbClr val="00B0F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89D4E1-D175-6342-B33A-E7FDECE38236}"/>
              </a:ext>
            </a:extLst>
          </p:cNvPr>
          <p:cNvSpPr txBox="1"/>
          <p:nvPr/>
        </p:nvSpPr>
        <p:spPr>
          <a:xfrm>
            <a:off x="9448800" y="4872097"/>
            <a:ext cx="2621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>
                <a:solidFill>
                  <a:schemeClr val="accent2">
                    <a:lumMod val="20000"/>
                    <a:lumOff val="80000"/>
                  </a:schemeClr>
                </a:solidFill>
                <a:latin typeface="Eurostile" panose="020B0504020202050204" pitchFamily="34" charset="77"/>
              </a:rPr>
              <a:t> December 15, 2020</a:t>
            </a:r>
          </a:p>
        </p:txBody>
      </p:sp>
    </p:spTree>
    <p:extLst>
      <p:ext uri="{BB962C8B-B14F-4D97-AF65-F5344CB8AC3E}">
        <p14:creationId xmlns:p14="http://schemas.microsoft.com/office/powerpoint/2010/main" val="2267485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78D1B-4B22-B24E-B0CA-0287B84A2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Eurostile" panose="020B0504020202050204" pitchFamily="34" charset="77"/>
              </a:rPr>
              <a:t>processing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3C4CA-0DA9-0649-BE71-3FC74C12485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400" y="1333500"/>
            <a:ext cx="10566400" cy="12573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latin typeface="Eurostile" panose="020B0504020202050204" pitchFamily="34" charset="77"/>
              </a:rPr>
              <a:t>audio files are stored as a series of numbers, where each number denotes the amplitude at a point in time</a:t>
            </a:r>
          </a:p>
          <a:p>
            <a:pPr marL="0" indent="0">
              <a:buNone/>
            </a:pPr>
            <a:endParaRPr lang="en-US" dirty="0">
              <a:latin typeface="Eurostile" panose="020B0504020202050204" pitchFamily="34" charset="77"/>
            </a:endParaRPr>
          </a:p>
        </p:txBody>
      </p:sp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D9AE3770-0FB4-0C4C-9B72-E3EB1CCAF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133600"/>
            <a:ext cx="6172200" cy="35798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8C0938-9067-FC40-AB4C-00AB16831532}"/>
              </a:ext>
            </a:extLst>
          </p:cNvPr>
          <p:cNvSpPr txBox="1"/>
          <p:nvPr/>
        </p:nvSpPr>
        <p:spPr>
          <a:xfrm>
            <a:off x="812800" y="5575852"/>
            <a:ext cx="10515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urostile" panose="020B0504020202050204" pitchFamily="34" charset="77"/>
              </a:rPr>
              <a:t>with a Fourier-Transformation, the underlying frequencies can be detected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43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819E65-9FE5-234B-AA49-8C1C7280E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257" y="1345887"/>
            <a:ext cx="8898431" cy="54394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39CD30-183F-0747-88B2-0CFB6EB7B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479" y="245765"/>
            <a:ext cx="9188915" cy="8543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Eurostile" panose="020B0504020202050204" pitchFamily="34" charset="77"/>
              </a:rPr>
              <a:t>the Mel-Spectrogram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528DE-5C72-784B-8796-566B988134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96966" y="-217888"/>
            <a:ext cx="8717943" cy="15780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urostile" panose="020B0504020202050204" pitchFamily="34" charset="77"/>
              </a:rPr>
              <a:t>shows the amplitude of each frequency at each point in time</a:t>
            </a:r>
          </a:p>
        </p:txBody>
      </p:sp>
    </p:spTree>
    <p:extLst>
      <p:ext uri="{BB962C8B-B14F-4D97-AF65-F5344CB8AC3E}">
        <p14:creationId xmlns:p14="http://schemas.microsoft.com/office/powerpoint/2010/main" val="786728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omputer, screenshot, display&#10;&#10;Description automatically generated">
            <a:extLst>
              <a:ext uri="{FF2B5EF4-FFF2-40B4-BE49-F238E27FC236}">
                <a16:creationId xmlns:a16="http://schemas.microsoft.com/office/drawing/2014/main" id="{4B4A2345-98F0-0F46-834D-487BD8546E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7" t="17777" r="9383" b="27066"/>
          <a:stretch/>
        </p:blipFill>
        <p:spPr>
          <a:xfrm>
            <a:off x="0" y="1191533"/>
            <a:ext cx="12208790" cy="56664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3F6761-395A-7B4A-A6B9-9BD08D7B0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103323"/>
            <a:ext cx="10566400" cy="114300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Eurostile" panose="020B0504020202050204" pitchFamily="34" charset="77"/>
              </a:rPr>
              <a:t>the machine learning technique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BEF56-D631-7241-9F41-B670ED58066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8600" y="1333273"/>
            <a:ext cx="4476048" cy="1005681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  <a:latin typeface="Eurostile" panose="020B0504020202050204" pitchFamily="34" charset="77"/>
              </a:rPr>
              <a:t>one can detect patterns in the Mel-Spectrogram </a:t>
            </a:r>
          </a:p>
          <a:p>
            <a:pPr marL="0" indent="0">
              <a:buNone/>
            </a:pPr>
            <a:endParaRPr lang="en-US" dirty="0">
              <a:solidFill>
                <a:srgbClr val="F7F5E1"/>
              </a:solidFill>
              <a:latin typeface="Eurostile" panose="020B0504020202050204" pitchFamily="34" charset="77"/>
            </a:endParaRPr>
          </a:p>
          <a:p>
            <a:pPr marL="0" indent="0">
              <a:buNone/>
            </a:pPr>
            <a:endParaRPr lang="en-US" dirty="0">
              <a:solidFill>
                <a:srgbClr val="F7F5E1"/>
              </a:solidFill>
              <a:latin typeface="Eurostile" panose="020B0504020202050204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C3429B-6210-2C42-8942-42939A3B2B4B}"/>
              </a:ext>
            </a:extLst>
          </p:cNvPr>
          <p:cNvSpPr/>
          <p:nvPr/>
        </p:nvSpPr>
        <p:spPr>
          <a:xfrm>
            <a:off x="5334000" y="4191000"/>
            <a:ext cx="381000" cy="2667000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B0F3E5-D8CA-DD40-86AB-50C8859FCC2E}"/>
              </a:ext>
            </a:extLst>
          </p:cNvPr>
          <p:cNvSpPr txBox="1"/>
          <p:nvPr/>
        </p:nvSpPr>
        <p:spPr>
          <a:xfrm>
            <a:off x="228600" y="3207603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Eurostile" panose="020B0504020202050204" pitchFamily="34" charset="77"/>
              </a:rPr>
              <a:t>using a convolutional neural network (CNN)</a:t>
            </a:r>
          </a:p>
        </p:txBody>
      </p:sp>
      <p:pic>
        <p:nvPicPr>
          <p:cNvPr id="8" name="Andrew_Ng_snippet.mp3" descr="Andrew_Ng_snippet.mp3">
            <a:hlinkClick r:id="" action="ppaction://media"/>
            <a:extLst>
              <a:ext uri="{FF2B5EF4-FFF2-40B4-BE49-F238E27FC236}">
                <a16:creationId xmlns:a16="http://schemas.microsoft.com/office/drawing/2014/main" id="{0936886B-BDF7-1C4E-BEB5-348ECC6FE1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65267" y="5334000"/>
            <a:ext cx="785133" cy="78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0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3600" y="579438"/>
            <a:ext cx="7924800" cy="715962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Eurostile" panose="020B0504020202050204" pitchFamily="34" charset="77"/>
              </a:rPr>
              <a:t>how do CNNs work?</a:t>
            </a:r>
            <a:endParaRPr lang="ru-RU" sz="4000" dirty="0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4CB3575C-5765-454F-8452-160434C84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681" y="1828800"/>
            <a:ext cx="7664228" cy="427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49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09159F-05F4-2F4E-B02A-AE0A1F14CBB6}"/>
              </a:ext>
            </a:extLst>
          </p:cNvPr>
          <p:cNvSpPr txBox="1"/>
          <p:nvPr/>
        </p:nvSpPr>
        <p:spPr>
          <a:xfrm>
            <a:off x="1219200" y="1892439"/>
            <a:ext cx="528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Eurostile" panose="020B0504020202050204" pitchFamily="34" charset="77"/>
              </a:rPr>
              <a:t>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1B909C-00A3-1940-987D-2D013E3B2F17}"/>
              </a:ext>
            </a:extLst>
          </p:cNvPr>
          <p:cNvSpPr txBox="1"/>
          <p:nvPr/>
        </p:nvSpPr>
        <p:spPr>
          <a:xfrm>
            <a:off x="1219200" y="2743200"/>
            <a:ext cx="4826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Eurostile" panose="020B0504020202050204" pitchFamily="34" charset="77"/>
              </a:rPr>
              <a:t>a CNN with one 2-dimensional convolutional layer yields the best results: </a:t>
            </a:r>
          </a:p>
          <a:p>
            <a:r>
              <a:rPr lang="en-US" sz="2400" dirty="0">
                <a:latin typeface="Eurostile" panose="020B0504020202050204" pitchFamily="34" charset="77"/>
              </a:rPr>
              <a:t>		</a:t>
            </a:r>
          </a:p>
          <a:p>
            <a:r>
              <a:rPr lang="en-US" sz="2400" dirty="0">
                <a:latin typeface="Eurostile" panose="020B0504020202050204" pitchFamily="34" charset="77"/>
              </a:rPr>
              <a:t>	validation accuracy &gt; 97%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02033C61-68A8-7549-97A5-95D3A0D442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1" t="18261" r="38043" b="13913"/>
          <a:stretch/>
        </p:blipFill>
        <p:spPr>
          <a:xfrm>
            <a:off x="6654799" y="606052"/>
            <a:ext cx="472440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87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D5E7E2-28B8-7841-9647-6D381565F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684936" y="1371600"/>
            <a:ext cx="68580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0B3C9A-7EC4-4446-9ACA-23F575475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533400"/>
            <a:ext cx="4597400" cy="1143000"/>
          </a:xfrm>
        </p:spPr>
        <p:txBody>
          <a:bodyPr/>
          <a:lstStyle/>
          <a:p>
            <a:r>
              <a:rPr lang="en-US" dirty="0">
                <a:latin typeface="Eurostile" panose="020B0504020202050204" pitchFamily="34" charset="77"/>
              </a:rPr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37AC9-D00B-1548-9639-F4D487E87BA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81150" y="2362200"/>
            <a:ext cx="7188200" cy="4114800"/>
          </a:xfrm>
        </p:spPr>
        <p:txBody>
          <a:bodyPr/>
          <a:lstStyle/>
          <a:p>
            <a:r>
              <a:rPr lang="en-US" sz="2400" dirty="0">
                <a:latin typeface="Eurostile" panose="020B0504020202050204" pitchFamily="34" charset="77"/>
              </a:rPr>
              <a:t>collecting enough data that represents the variety of triggering sounds in all the different ways to record them</a:t>
            </a:r>
          </a:p>
          <a:p>
            <a:endParaRPr lang="en-US" dirty="0">
              <a:latin typeface="Eurostile" panose="020B0504020202050204" pitchFamily="34" charset="77"/>
            </a:endParaRPr>
          </a:p>
          <a:p>
            <a:r>
              <a:rPr lang="en-US" sz="2400" dirty="0">
                <a:latin typeface="Eurostile" panose="020B0504020202050204" pitchFamily="34" charset="77"/>
              </a:rPr>
              <a:t>predicting the sounds in advance depends on there being clues that humans might not pick up</a:t>
            </a:r>
          </a:p>
          <a:p>
            <a:pPr marL="0" indent="0">
              <a:buNone/>
            </a:pPr>
            <a:endParaRPr lang="en-US" sz="2400" dirty="0">
              <a:latin typeface="Eurostile" panose="020B050402020205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30320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50D72-BF50-224E-ABA9-46C0666A7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98" y="304800"/>
            <a:ext cx="10566400" cy="1143000"/>
          </a:xfrm>
        </p:spPr>
        <p:txBody>
          <a:bodyPr/>
          <a:lstStyle/>
          <a:p>
            <a:pPr algn="ctr"/>
            <a:r>
              <a:rPr lang="en-US" dirty="0">
                <a:latin typeface="Eurostile" panose="020B0504020202050204" pitchFamily="34" charset="77"/>
              </a:rPr>
              <a:t>scope for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F35CB-75BF-404B-A980-B26586B47D6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32881" y="1447800"/>
            <a:ext cx="9926233" cy="41148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Eurostile" panose="020B0504020202050204" pitchFamily="34" charset="77"/>
              </a:rPr>
              <a:t>given a lot more data, a filter applied to videos online is very likely</a:t>
            </a:r>
          </a:p>
          <a:p>
            <a:r>
              <a:rPr lang="en-US" sz="2400" dirty="0">
                <a:latin typeface="Eurostile" panose="020B0504020202050204" pitchFamily="34" charset="77"/>
              </a:rPr>
              <a:t>given more data, the multiple classes can be trained allowing for more customized filtering</a:t>
            </a:r>
          </a:p>
          <a:p>
            <a:r>
              <a:rPr lang="en-US" sz="2400" dirty="0">
                <a:latin typeface="Eurostile" panose="020B0504020202050204" pitchFamily="34" charset="77"/>
              </a:rPr>
              <a:t>given more time, the manual labelling approach can be used and achieve even higher accuracy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4637304-05F3-DF41-9925-0FED7FCAD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3490912"/>
            <a:ext cx="12191999" cy="3367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D6672C-9EAE-054D-89FB-C1E74CEAA869}"/>
              </a:ext>
            </a:extLst>
          </p:cNvPr>
          <p:cNvSpPr txBox="1"/>
          <p:nvPr/>
        </p:nvSpPr>
        <p:spPr>
          <a:xfrm>
            <a:off x="1065680" y="6368534"/>
            <a:ext cx="9992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Eurostile" panose="020B0504020202050204" pitchFamily="34" charset="77"/>
              </a:rPr>
              <a:t>reach out to: </a:t>
            </a:r>
            <a:r>
              <a:rPr lang="en-US" dirty="0">
                <a:latin typeface="Eurostile" panose="020B0504020202050204" pitchFamily="34" charset="77"/>
                <a:hlinkClick r:id="rId3"/>
              </a:rPr>
              <a:t>janzen.albert@gmail.com</a:t>
            </a:r>
            <a:r>
              <a:rPr lang="en-US" dirty="0">
                <a:latin typeface="Eurostile" panose="020B0504020202050204" pitchFamily="34" charset="77"/>
              </a:rPr>
              <a:t> or find me on </a:t>
            </a:r>
            <a:r>
              <a:rPr lang="en-GB" dirty="0" err="1">
                <a:latin typeface="Eurostile" panose="020B0504020202050204" pitchFamily="34" charset="77"/>
              </a:rPr>
              <a:t>www.linkedin.com</a:t>
            </a:r>
            <a:r>
              <a:rPr lang="en-GB" dirty="0">
                <a:latin typeface="Eurostile" panose="020B0504020202050204" pitchFamily="34" charset="77"/>
              </a:rPr>
              <a:t>/in/</a:t>
            </a:r>
            <a:r>
              <a:rPr lang="en-GB" dirty="0" err="1">
                <a:latin typeface="Eurostile" panose="020B0504020202050204" pitchFamily="34" charset="77"/>
              </a:rPr>
              <a:t>albertjanzen</a:t>
            </a:r>
            <a:endParaRPr lang="en-US" dirty="0">
              <a:latin typeface="Eurostile" panose="020B050402020205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05594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US" sz="4000">
                <a:latin typeface="Eurostile" panose="020B0504020202050204" pitchFamily="34" charset="77"/>
              </a:rPr>
              <a:t>contents</a:t>
            </a:r>
            <a:endParaRPr lang="ru-RU" sz="400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553734" y="2409830"/>
            <a:ext cx="6798539" cy="37052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latin typeface="Eurostile" panose="020B0504020202050204" pitchFamily="34" charset="77"/>
              </a:rPr>
              <a:t>1     What is misophonia?</a:t>
            </a:r>
            <a:endParaRPr lang="ru-RU" sz="2000"/>
          </a:p>
          <a:p>
            <a:pPr marL="0" indent="0">
              <a:buNone/>
            </a:pPr>
            <a:r>
              <a:rPr lang="en-US" sz="2000">
                <a:latin typeface="Eurostile" panose="020B0504020202050204" pitchFamily="34" charset="77"/>
              </a:rPr>
              <a:t>2     A project description </a:t>
            </a:r>
          </a:p>
          <a:p>
            <a:pPr marL="0" indent="0">
              <a:buNone/>
            </a:pPr>
            <a:r>
              <a:rPr lang="en-US" sz="2000">
                <a:latin typeface="Eurostile" panose="020B0504020202050204" pitchFamily="34" charset="77"/>
              </a:rPr>
              <a:t>3     How did we approach the problem?</a:t>
            </a:r>
          </a:p>
          <a:p>
            <a:pPr marL="0" indent="0">
              <a:buNone/>
            </a:pPr>
            <a:r>
              <a:rPr lang="en-US" sz="2000">
                <a:latin typeface="Eurostile" panose="020B0504020202050204" pitchFamily="34" charset="77"/>
              </a:rPr>
              <a:t>4     The applied machine learning technique</a:t>
            </a:r>
          </a:p>
          <a:p>
            <a:pPr marL="0" indent="0">
              <a:buNone/>
            </a:pPr>
            <a:r>
              <a:rPr lang="en-US" sz="2000">
                <a:latin typeface="Eurostile" panose="020B0504020202050204" pitchFamily="34" charset="77"/>
              </a:rPr>
              <a:t>5     Limitations of the project</a:t>
            </a:r>
          </a:p>
          <a:p>
            <a:pPr marL="0" indent="0">
              <a:buNone/>
            </a:pPr>
            <a:r>
              <a:rPr lang="en-US" sz="2000">
                <a:latin typeface="Eurostile" panose="020B0504020202050204" pitchFamily="34" charset="77"/>
              </a:rPr>
              <a:t>6     Scope for improvement</a:t>
            </a:r>
          </a:p>
          <a:p>
            <a:endParaRPr lang="en-US" sz="2000"/>
          </a:p>
          <a:p>
            <a:endParaRPr lang="ru-RU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07C44A-642B-194B-B54C-E19C9C72E2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5" b="-2"/>
          <a:stretch/>
        </p:blipFill>
        <p:spPr>
          <a:xfrm rot="16200000">
            <a:off x="-1330751" y="1330752"/>
            <a:ext cx="6858000" cy="4196496"/>
          </a:xfrm>
          <a:prstGeom prst="rect">
            <a:avLst/>
          </a:prstGeom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1E829E-1E59-7340-B921-522C51A8C1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5" b="-2"/>
          <a:stretch/>
        </p:blipFill>
        <p:spPr>
          <a:xfrm rot="16200000">
            <a:off x="-1330752" y="1333713"/>
            <a:ext cx="6858000" cy="419649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43456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C4A67F-5025-554C-ACCB-0A046560A8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9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63163" y="609600"/>
            <a:ext cx="7665674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/>
                </a:solidFill>
                <a:latin typeface="Eurostile" panose="020B0504020202050204" pitchFamily="34" charset="77"/>
              </a:rPr>
              <a:t>Miso- (“hatred”) +‎ -phonia (“sound”)</a:t>
            </a: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180F51-E997-4D44-8EA9-550F5D73F3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00319" y="2133600"/>
            <a:ext cx="9753600" cy="24337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  <a:latin typeface="Eurostile" panose="020B0504020202050204" pitchFamily="34" charset="77"/>
              </a:rPr>
              <a:t>misophonia </a:t>
            </a:r>
            <a:r>
              <a:rPr lang="en-GB" dirty="0" err="1">
                <a:solidFill>
                  <a:schemeClr val="bg1"/>
                </a:solidFill>
                <a:latin typeface="Eurostile" panose="020B0504020202050204" pitchFamily="34" charset="77"/>
              </a:rPr>
              <a:t>i</a:t>
            </a:r>
            <a:r>
              <a:rPr lang="en-DE" dirty="0">
                <a:solidFill>
                  <a:schemeClr val="bg1"/>
                </a:solidFill>
                <a:latin typeface="Eurostile" panose="020B0504020202050204" pitchFamily="34" charset="77"/>
              </a:rPr>
              <a:t>s a proposed neurological condition, where particular sounds elicit a strong emotional response, e.g. hate, anger, anxiety, rage, panic, physiological distress.</a:t>
            </a:r>
          </a:p>
          <a:p>
            <a:pPr marL="0" indent="0" algn="ctr">
              <a:buNone/>
            </a:pPr>
            <a:endParaRPr lang="en-DE" sz="2000" dirty="0">
              <a:solidFill>
                <a:srgbClr val="FFFFFF"/>
              </a:solidFill>
              <a:latin typeface="Eurostile" panose="020B0504020202050204" pitchFamily="34" charset="77"/>
            </a:endParaRPr>
          </a:p>
          <a:p>
            <a:pPr marL="0" indent="0" algn="ctr">
              <a:buNone/>
            </a:pPr>
            <a:endParaRPr lang="en-DE" sz="2000" dirty="0">
              <a:solidFill>
                <a:srgbClr val="FFFFFF"/>
              </a:solidFill>
              <a:latin typeface="Eurostile" panose="020B0504020202050204" pitchFamily="34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298501-EFBD-E541-8F37-4EBFC8A42873}"/>
              </a:ext>
            </a:extLst>
          </p:cNvPr>
          <p:cNvSpPr txBox="1"/>
          <p:nvPr/>
        </p:nvSpPr>
        <p:spPr>
          <a:xfrm>
            <a:off x="2365572" y="4304938"/>
            <a:ext cx="6146800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Eurostile" panose="020B0504020202050204" pitchFamily="34" charset="77"/>
              </a:rPr>
              <a:t>c</a:t>
            </a:r>
            <a:r>
              <a:rPr lang="en-DE" sz="2400" dirty="0">
                <a:solidFill>
                  <a:schemeClr val="bg1"/>
                </a:solidFill>
                <a:latin typeface="Eurostile" panose="020B0504020202050204" pitchFamily="34" charset="77"/>
              </a:rPr>
              <a:t>hewing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E" sz="2400" dirty="0">
                <a:solidFill>
                  <a:schemeClr val="bg1"/>
                </a:solidFill>
                <a:latin typeface="Eurostile" panose="020B0504020202050204" pitchFamily="34" charset="77"/>
              </a:rPr>
              <a:t>smacking, 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E" sz="2400" dirty="0">
                <a:solidFill>
                  <a:schemeClr val="bg1"/>
                </a:solidFill>
                <a:latin typeface="Eurostile" panose="020B0504020202050204" pitchFamily="34" charset="77"/>
              </a:rPr>
              <a:t>speaking with a dry mouth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E" sz="2400" dirty="0">
                <a:solidFill>
                  <a:schemeClr val="bg1"/>
                </a:solidFill>
                <a:latin typeface="Eurostile" panose="020B0504020202050204" pitchFamily="34" charset="77"/>
              </a:rPr>
              <a:t>swallowing</a:t>
            </a:r>
            <a:endParaRPr lang="en-DE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448FCD-9981-C44E-BF1D-8CA7ADEF30F1}"/>
              </a:ext>
            </a:extLst>
          </p:cNvPr>
          <p:cNvSpPr txBox="1"/>
          <p:nvPr/>
        </p:nvSpPr>
        <p:spPr>
          <a:xfrm>
            <a:off x="1524000" y="3744054"/>
            <a:ext cx="975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>
                <a:solidFill>
                  <a:schemeClr val="bg1"/>
                </a:solidFill>
                <a:latin typeface="Eurostile" panose="020B0504020202050204" pitchFamily="34" charset="77"/>
              </a:rPr>
              <a:t>T</a:t>
            </a:r>
            <a:r>
              <a:rPr lang="en-DE" sz="2400" dirty="0">
                <a:solidFill>
                  <a:schemeClr val="bg1"/>
                </a:solidFill>
                <a:latin typeface="Eurostile" panose="020B0504020202050204" pitchFamily="34" charset="77"/>
              </a:rPr>
              <a:t>he most common triggering sounds are oral sounds such as</a:t>
            </a:r>
          </a:p>
        </p:txBody>
      </p:sp>
    </p:spTree>
    <p:extLst>
      <p:ext uri="{BB962C8B-B14F-4D97-AF65-F5344CB8AC3E}">
        <p14:creationId xmlns:p14="http://schemas.microsoft.com/office/powerpoint/2010/main" val="3098113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4A6D0D4-373E-4478-B7C6-78FB957DD93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 flipV="1">
            <a:off x="4038600" y="2603839"/>
            <a:ext cx="4936067" cy="8334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/>
          </a:p>
        </p:txBody>
      </p:sp>
      <p:pic>
        <p:nvPicPr>
          <p:cNvPr id="4" name="ASMR EXTREME STICKY CHEWY SOUNDS (BULDUK SPICY BLACKBEAN SRIRACHA NOODLES) NO TALKING SAS-ASMR (online-video-cutter.com).mp4" descr="ASMR EXTREME STICKY CHEWY SOUNDS (BULDUK SPICY BLACKBEAN SRIRACHA NOODLES) NO TALKING SAS-ASMR (online-video-cutter.com).mp4">
            <a:hlinkClick r:id="" action="ppaction://media"/>
            <a:extLst>
              <a:ext uri="{FF2B5EF4-FFF2-40B4-BE49-F238E27FC236}">
                <a16:creationId xmlns:a16="http://schemas.microsoft.com/office/drawing/2014/main" id="{9F0221FB-60C2-454D-AF05-6BFECA2AE3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6348" y="381000"/>
            <a:ext cx="10439304" cy="587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31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79BB5C1D-5CFC-7E44-B65B-CC0BCF55A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228600"/>
            <a:ext cx="12204700" cy="631529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47800" y="620207"/>
            <a:ext cx="105664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Eurostile" panose="020B0504020202050204" pitchFamily="34" charset="77"/>
              </a:rPr>
              <a:t>why talking about misophonia?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143000" y="1612883"/>
            <a:ext cx="10566400" cy="1447800"/>
          </a:xfrm>
        </p:spPr>
        <p:txBody>
          <a:bodyPr>
            <a:normAutofit/>
          </a:bodyPr>
          <a:lstStyle/>
          <a:p>
            <a:r>
              <a:rPr lang="en-GB" sz="2400" dirty="0">
                <a:latin typeface="Eurostile" panose="020B0504020202050204" pitchFamily="34" charset="77"/>
              </a:rPr>
              <a:t>up to 20% of the population may have some degree of misophonia</a:t>
            </a:r>
          </a:p>
          <a:p>
            <a:r>
              <a:rPr lang="en-US" sz="2400" dirty="0">
                <a:latin typeface="Eurostile" panose="020B0504020202050204" pitchFamily="34" charset="77"/>
              </a:rPr>
              <a:t>it impacts the lives of both people with misophonia and the people around them</a:t>
            </a:r>
            <a:endParaRPr lang="en-US" sz="3200" dirty="0">
              <a:solidFill>
                <a:srgbClr val="FF0000"/>
              </a:solidFill>
              <a:latin typeface="Eurostile" panose="020B0504020202050204" pitchFamily="34" charset="77"/>
            </a:endParaRPr>
          </a:p>
          <a:p>
            <a:pPr marL="0" indent="0">
              <a:buNone/>
            </a:pP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E5318B-63E8-E345-9E87-028E93420798}"/>
              </a:ext>
            </a:extLst>
          </p:cNvPr>
          <p:cNvSpPr txBox="1"/>
          <p:nvPr/>
        </p:nvSpPr>
        <p:spPr>
          <a:xfrm>
            <a:off x="1447800" y="4302748"/>
            <a:ext cx="566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dirty="0">
                <a:latin typeface="Eurostile" panose="020B0504020202050204" pitchFamily="34" charset="77"/>
              </a:rPr>
              <a:t>the role of machine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7E162C-1CA8-884C-B3BF-4DB38476F63A}"/>
              </a:ext>
            </a:extLst>
          </p:cNvPr>
          <p:cNvSpPr txBox="1"/>
          <p:nvPr/>
        </p:nvSpPr>
        <p:spPr>
          <a:xfrm>
            <a:off x="1143000" y="5029200"/>
            <a:ext cx="9105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400" dirty="0">
                <a:latin typeface="Eurostile" panose="020B0504020202050204" pitchFamily="34" charset="77"/>
                <a:ea typeface="BatangChe" panose="02030609000101010101" pitchFamily="49" charset="-127"/>
              </a:rPr>
              <a:t>there are no evidence-based methods for treatment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400" dirty="0">
                <a:latin typeface="Eurostile" panose="020B0504020202050204" pitchFamily="34" charset="77"/>
                <a:ea typeface="BatangChe" panose="02030609000101010101" pitchFamily="49" charset="-127"/>
              </a:rPr>
              <a:t>machine learning can help filtering out particular sounds </a:t>
            </a:r>
          </a:p>
        </p:txBody>
      </p:sp>
    </p:spTree>
    <p:extLst>
      <p:ext uri="{BB962C8B-B14F-4D97-AF65-F5344CB8AC3E}">
        <p14:creationId xmlns:p14="http://schemas.microsoft.com/office/powerpoint/2010/main" val="2990524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8E03CF-5E76-5341-8618-7B377260CA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5" b="1271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47767" y="469737"/>
            <a:ext cx="6696445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Eurostile" panose="020B0504020202050204" pitchFamily="34" charset="77"/>
              </a:rPr>
              <a:t>The Misophonia Filter</a:t>
            </a:r>
            <a:endParaRPr lang="ru-RU" sz="4000" dirty="0">
              <a:solidFill>
                <a:srgbClr val="FFFFFF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371600" y="1676400"/>
            <a:ext cx="9753600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  <a:latin typeface="Eurostile" panose="020B0504020202050204" pitchFamily="34" charset="77"/>
              </a:rPr>
              <a:t>is a device on your computer, on your phone and even in your ear that filters particular sounds. For this, a machine has to learn to</a:t>
            </a:r>
          </a:p>
          <a:p>
            <a:pPr marL="0" indent="0">
              <a:buNone/>
            </a:pPr>
            <a:endParaRPr lang="en-US" sz="2400" dirty="0">
              <a:solidFill>
                <a:srgbClr val="FFFFFF"/>
              </a:solidFill>
              <a:latin typeface="Eurostile" panose="020B0504020202050204" pitchFamily="34" charset="77"/>
            </a:endParaRPr>
          </a:p>
          <a:p>
            <a:pPr marL="457200" indent="-457200">
              <a:buAutoNum type="arabicPlain"/>
            </a:pPr>
            <a:r>
              <a:rPr lang="en-US" sz="2400" dirty="0">
                <a:solidFill>
                  <a:srgbClr val="FFFFFF"/>
                </a:solidFill>
                <a:latin typeface="Eurostile" panose="020B0504020202050204" pitchFamily="34" charset="77"/>
              </a:rPr>
              <a:t>classify “disgusting” sounds,</a:t>
            </a:r>
          </a:p>
          <a:p>
            <a:pPr marL="457200" indent="-457200">
              <a:buAutoNum type="arabicPlain"/>
            </a:pPr>
            <a:r>
              <a:rPr lang="en-US" sz="2400" dirty="0">
                <a:solidFill>
                  <a:srgbClr val="FFFFFF"/>
                </a:solidFill>
                <a:latin typeface="Eurostile" panose="020B0504020202050204" pitchFamily="34" charset="77"/>
              </a:rPr>
              <a:t>recognize the start and the end of these sounds and</a:t>
            </a:r>
          </a:p>
          <a:p>
            <a:pPr marL="457200" indent="-457200">
              <a:buAutoNum type="arabicPlain"/>
            </a:pPr>
            <a:r>
              <a:rPr lang="en-US" sz="2400" dirty="0">
                <a:solidFill>
                  <a:srgbClr val="FFFFFF"/>
                </a:solidFill>
                <a:latin typeface="Eurostile" panose="020B0504020202050204" pitchFamily="34" charset="77"/>
              </a:rPr>
              <a:t>predict whether such a sound will appear in the future, e.g. in 2 milliseconds</a:t>
            </a:r>
          </a:p>
          <a:p>
            <a:pPr marL="0" indent="0">
              <a:buNone/>
            </a:pPr>
            <a:endParaRPr lang="en-US" sz="2400" dirty="0">
              <a:solidFill>
                <a:srgbClr val="FFFFFF"/>
              </a:solidFill>
              <a:latin typeface="Eurostile" panose="020B0504020202050204" pitchFamily="34" charset="77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  <a:latin typeface="Eurostile" panose="020B0504020202050204" pitchFamily="34" charset="77"/>
              </a:rPr>
              <a:t>The device then filters out the sounds by cancelling out the relevant frequencies.</a:t>
            </a:r>
          </a:p>
          <a:p>
            <a:endParaRPr lang="ru-RU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495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AB52E5E-5588-E84D-BC06-59E7E1AF9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10702" y="1379750"/>
            <a:ext cx="6858000" cy="4098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714D28-7F01-454D-A7A1-E7831E609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064" y="496227"/>
            <a:ext cx="3659121" cy="87630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Eurostile" panose="020B0504020202050204" pitchFamily="34" charset="77"/>
              </a:rPr>
              <a:t>the approach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AAFA0-8E82-C04D-B0BB-145177BFAF2B}"/>
              </a:ext>
            </a:extLst>
          </p:cNvPr>
          <p:cNvSpPr txBox="1">
            <a:spLocks noGrp="1"/>
          </p:cNvSpPr>
          <p:nvPr>
            <p:ph sz="quarter" idx="13"/>
          </p:nvPr>
        </p:nvSpPr>
        <p:spPr>
          <a:xfrm>
            <a:off x="835548" y="1520996"/>
            <a:ext cx="7944880" cy="157851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Eurostile" panose="020B0504020202050204" pitchFamily="34" charset="77"/>
              </a:rPr>
              <a:t>start with step 1, making </a:t>
            </a:r>
            <a:r>
              <a:rPr lang="en-DE" sz="2400" dirty="0">
                <a:latin typeface="Eurostile" panose="020B0504020202050204" pitchFamily="34" charset="77"/>
              </a:rPr>
              <a:t>a machine recognise whether or not there is a “disgusting” sound in a given video.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Eurostile" panose="020B0504020202050204" pitchFamily="34" charset="77"/>
              </a:rPr>
              <a:t>s</a:t>
            </a:r>
            <a:r>
              <a:rPr lang="en-DE" sz="2400" dirty="0">
                <a:latin typeface="Eurostile" panose="020B0504020202050204" pitchFamily="34" charset="77"/>
              </a:rPr>
              <a:t>tep 2 and step 3 depend on the success of step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000" dirty="0">
              <a:latin typeface="Eurostile" panose="020B0504020202050204" pitchFamily="34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04480A-B6A8-6647-86BA-A34C6E07747E}"/>
              </a:ext>
            </a:extLst>
          </p:cNvPr>
          <p:cNvSpPr txBox="1"/>
          <p:nvPr/>
        </p:nvSpPr>
        <p:spPr>
          <a:xfrm>
            <a:off x="304800" y="4484801"/>
            <a:ext cx="847562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Aft>
                <a:spcPts val="600"/>
              </a:spcAft>
            </a:pPr>
            <a:r>
              <a:rPr lang="en-GB" sz="2400" dirty="0">
                <a:latin typeface="Eurostile" panose="020B0504020202050204" pitchFamily="34" charset="77"/>
              </a:rPr>
              <a:t>1  l</a:t>
            </a:r>
            <a:r>
              <a:rPr lang="en-DE" sz="2400" dirty="0">
                <a:latin typeface="Eurostile" panose="020B0504020202050204" pitchFamily="34" charset="77"/>
              </a:rPr>
              <a:t>abel data manually</a:t>
            </a:r>
          </a:p>
          <a:p>
            <a:pPr lvl="1">
              <a:spcAft>
                <a:spcPts val="600"/>
              </a:spcAft>
            </a:pPr>
            <a:r>
              <a:rPr lang="en-GB" sz="2400" dirty="0">
                <a:latin typeface="Eurostile" panose="020B0504020202050204" pitchFamily="34" charset="77"/>
              </a:rPr>
              <a:t>2  use different sources for positive (with “disgusting” sound)</a:t>
            </a:r>
          </a:p>
          <a:p>
            <a:pPr lvl="1">
              <a:spcAft>
                <a:spcPts val="600"/>
              </a:spcAft>
            </a:pPr>
            <a:r>
              <a:rPr lang="en-GB" sz="2400" dirty="0">
                <a:latin typeface="Eurostile" panose="020B0504020202050204" pitchFamily="34" charset="77"/>
              </a:rPr>
              <a:t>     and negative class (without “disgusting” sound)</a:t>
            </a:r>
            <a:endParaRPr lang="en-DE" sz="2400" dirty="0">
              <a:latin typeface="Eurostile" panose="020B0504020202050204" pitchFamily="34" charset="77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F56480-B682-4D4E-9959-6D4C57AA1AF8}"/>
              </a:ext>
            </a:extLst>
          </p:cNvPr>
          <p:cNvSpPr txBox="1"/>
          <p:nvPr/>
        </p:nvSpPr>
        <p:spPr>
          <a:xfrm>
            <a:off x="813064" y="3144961"/>
            <a:ext cx="847562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dirty="0">
                <a:latin typeface="Eurostile" panose="020B0504020202050204" pitchFamily="34" charset="77"/>
              </a:rPr>
              <a:t>collect and label data in two different approaches: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502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imeline&#10;&#10;Description automatically generated">
            <a:extLst>
              <a:ext uri="{FF2B5EF4-FFF2-40B4-BE49-F238E27FC236}">
                <a16:creationId xmlns:a16="http://schemas.microsoft.com/office/drawing/2014/main" id="{D1A7E907-1BCD-A24F-A73C-8EEBDD0588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4" t="4583" r="19013" b="-674"/>
          <a:stretch/>
        </p:blipFill>
        <p:spPr>
          <a:xfrm>
            <a:off x="-1" y="0"/>
            <a:ext cx="12192001" cy="472673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371600" y="3997924"/>
            <a:ext cx="7924800" cy="639762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Eurostile" panose="020B0504020202050204" pitchFamily="34" charset="77"/>
              </a:rPr>
              <a:t>approach 1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ru-RU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8785D7-6D63-4F4B-AD94-04D861A57C5B}"/>
              </a:ext>
            </a:extLst>
          </p:cNvPr>
          <p:cNvSpPr txBox="1"/>
          <p:nvPr/>
        </p:nvSpPr>
        <p:spPr>
          <a:xfrm>
            <a:off x="1524000" y="4928527"/>
            <a:ext cx="723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Eurostile" panose="020B0504020202050204" pitchFamily="34" charset="77"/>
              </a:rPr>
              <a:t>listen to a lot of videos and label the start and the end of each “disgusting” sound</a:t>
            </a:r>
          </a:p>
        </p:txBody>
      </p:sp>
    </p:spTree>
    <p:extLst>
      <p:ext uri="{BB962C8B-B14F-4D97-AF65-F5344CB8AC3E}">
        <p14:creationId xmlns:p14="http://schemas.microsoft.com/office/powerpoint/2010/main" val="304725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0200226E-6DEA-A149-9745-5A82AA8BD1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" t="23211" r="17147" b="25000"/>
          <a:stretch/>
        </p:blipFill>
        <p:spPr>
          <a:xfrm>
            <a:off x="-7190" y="3543126"/>
            <a:ext cx="12195315" cy="331487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2362200" y="2750965"/>
            <a:ext cx="7924800" cy="792162"/>
          </a:xfrm>
        </p:spPr>
        <p:txBody>
          <a:bodyPr/>
          <a:lstStyle/>
          <a:p>
            <a:pPr algn="ctr"/>
            <a:r>
              <a:rPr lang="en-US" sz="3200" dirty="0">
                <a:latin typeface="Eurostile" panose="020B0504020202050204" pitchFamily="34" charset="77"/>
              </a:rPr>
              <a:t>approach 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419600" y="2895600"/>
            <a:ext cx="7924800" cy="4419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Eurostile" panose="020B0504020202050204" pitchFamily="34" charset="77"/>
              </a:rPr>
              <a:t>slice </a:t>
            </a: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Eurostile" panose="020B0504020202050204" pitchFamily="34" charset="77"/>
              </a:rPr>
              <a:t>up</a:t>
            </a: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Eurostile" panose="020B0504020202050204" pitchFamily="34" charset="77"/>
              </a:rPr>
              <a:t> </a:t>
            </a: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Eurostile" panose="020B0504020202050204" pitchFamily="34" charset="77"/>
              </a:rPr>
              <a:t>videos</a:t>
            </a: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Eurostile" panose="020B0504020202050204" pitchFamily="34" charset="77"/>
              </a:rPr>
              <a:t> </a:t>
            </a: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Eurostile" panose="020B0504020202050204" pitchFamily="34" charset="77"/>
              </a:rPr>
              <a:t>containing</a:t>
            </a: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Eurostile" panose="020B0504020202050204" pitchFamily="34" charset="77"/>
              </a:rPr>
              <a:t> </a:t>
            </a: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Eurostile" panose="020B0504020202050204" pitchFamily="34" charset="77"/>
              </a:rPr>
              <a:t>only</a:t>
            </a: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Eurostile" panose="020B0504020202050204" pitchFamily="34" charset="77"/>
              </a:rPr>
              <a:t> “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Eurostile" panose="020B0504020202050204" pitchFamily="34" charset="77"/>
              </a:rPr>
              <a:t>disgusting”</a:t>
            </a: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Eurostile" panose="020B0504020202050204" pitchFamily="34" charset="77"/>
              </a:rPr>
              <a:t> </a:t>
            </a: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Eurostile" panose="020B0504020202050204" pitchFamily="34" charset="77"/>
              </a:rPr>
              <a:t>sounds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Eurostile" panose="020B0504020202050204" pitchFamily="34" charset="77"/>
            </a:endParaRPr>
          </a:p>
          <a:p>
            <a:pPr marL="0" indent="0">
              <a:lnSpc>
                <a:spcPct val="100000"/>
              </a:lnSpc>
              <a:buNone/>
            </a:pPr>
            <a:endParaRPr lang="de-DE" sz="2400" dirty="0">
              <a:solidFill>
                <a:schemeClr val="bg1"/>
              </a:solidFill>
              <a:latin typeface="Eurostile" panose="020B0504020202050204" pitchFamily="34" charset="77"/>
            </a:endParaRPr>
          </a:p>
          <a:p>
            <a:pPr>
              <a:lnSpc>
                <a:spcPct val="100000"/>
              </a:lnSpc>
            </a:pPr>
            <a:r>
              <a:rPr lang="de-DE" sz="2400" dirty="0" err="1">
                <a:solidFill>
                  <a:schemeClr val="bg1"/>
                </a:solidFill>
                <a:latin typeface="Eurostile" panose="020B0504020202050204" pitchFamily="34" charset="77"/>
              </a:rPr>
              <a:t>apply</a:t>
            </a:r>
            <a:r>
              <a:rPr lang="de-DE" sz="2400" dirty="0">
                <a:solidFill>
                  <a:schemeClr val="bg1"/>
                </a:solidFill>
                <a:latin typeface="Eurostile" panose="020B0504020202050204" pitchFamily="34" charset="77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Eurostile" panose="020B0504020202050204" pitchFamily="34" charset="77"/>
              </a:rPr>
              <a:t>data</a:t>
            </a:r>
            <a:r>
              <a:rPr lang="de-DE" sz="2400" dirty="0">
                <a:solidFill>
                  <a:schemeClr val="bg1"/>
                </a:solidFill>
                <a:latin typeface="Eurostile" panose="020B0504020202050204" pitchFamily="34" charset="77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Eurostile" panose="020B0504020202050204" pitchFamily="34" charset="77"/>
              </a:rPr>
              <a:t>augmentation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000BE81D-1485-3748-93B9-673A7E30BD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" t="1012" r="18439" b="29543"/>
          <a:stretch/>
        </p:blipFill>
        <p:spPr>
          <a:xfrm>
            <a:off x="0" y="-1"/>
            <a:ext cx="12192000" cy="264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00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4157</TotalTime>
  <Words>559</Words>
  <Application>Microsoft Macintosh PowerPoint</Application>
  <PresentationFormat>Widescreen</PresentationFormat>
  <Paragraphs>66</Paragraphs>
  <Slides>16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Eurostile</vt:lpstr>
      <vt:lpstr>Office Theme</vt:lpstr>
      <vt:lpstr>MISOPHONIA FILTER</vt:lpstr>
      <vt:lpstr>contents</vt:lpstr>
      <vt:lpstr>Miso- (“hatred”) +‎ -phonia (“sound”)</vt:lpstr>
      <vt:lpstr>PowerPoint Presentation</vt:lpstr>
      <vt:lpstr>why talking about misophonia?</vt:lpstr>
      <vt:lpstr>The Misophonia Filter</vt:lpstr>
      <vt:lpstr>the approach</vt:lpstr>
      <vt:lpstr>approach 1</vt:lpstr>
      <vt:lpstr>approach 2</vt:lpstr>
      <vt:lpstr>processing the data</vt:lpstr>
      <vt:lpstr>the Mel-Spectrogram</vt:lpstr>
      <vt:lpstr>the machine learning technique</vt:lpstr>
      <vt:lpstr>how do CNNs work?</vt:lpstr>
      <vt:lpstr>PowerPoint Presentation</vt:lpstr>
      <vt:lpstr>limitations</vt:lpstr>
      <vt:lpstr>scope for improvement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MISOPHONIA FILTER</dc:title>
  <dc:creator>Albert Janzen</dc:creator>
  <cp:lastModifiedBy>Albert Janzen</cp:lastModifiedBy>
  <cp:revision>33</cp:revision>
  <dcterms:created xsi:type="dcterms:W3CDTF">2020-12-12T15:36:37Z</dcterms:created>
  <dcterms:modified xsi:type="dcterms:W3CDTF">2020-12-15T14:21:06Z</dcterms:modified>
</cp:coreProperties>
</file>